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488755-BDB9-45C2-9064-D6497262770B}">
  <a:tblStyle styleId="{C1488755-BDB9-45C2-9064-D649726277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fwmd.gov/science-data/gw-modelin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bs.org/wgbh/nova/article/florida-red-tide-gulf-coast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5e963ac32_0_1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5e963ac32_0_1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74 miles per hour and above and it then becomes a hurricane otherwise its classified as a tropical system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in </a:t>
            </a:r>
            <a:r>
              <a:rPr lang="en"/>
              <a:t>heavy</a:t>
            </a:r>
            <a:r>
              <a:rPr lang="en"/>
              <a:t> rain overall resulting in more </a:t>
            </a:r>
            <a:r>
              <a:rPr lang="en"/>
              <a:t>flash</a:t>
            </a:r>
            <a:r>
              <a:rPr lang="en"/>
              <a:t> floods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5e963ac32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5e963ac32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Limestone is great for storing groundwater, which provides around 90 of the drinking water in </a:t>
            </a:r>
            <a:r>
              <a:rPr lang="en"/>
              <a:t>florida</a:t>
            </a:r>
            <a:r>
              <a:rPr lang="en"/>
              <a:t> (as stated by the south florida water </a:t>
            </a:r>
            <a:r>
              <a:rPr lang="en"/>
              <a:t>management</a:t>
            </a:r>
            <a:r>
              <a:rPr lang="en"/>
              <a:t> </a:t>
            </a:r>
            <a:r>
              <a:rPr lang="en"/>
              <a:t>district)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https://www.sfwmd.gov/science-data/gw-modeling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when these become saturated they shift </a:t>
            </a:r>
            <a:r>
              <a:rPr lang="en"/>
              <a:t>acid</a:t>
            </a:r>
            <a:r>
              <a:rPr lang="en"/>
              <a:t> rain erodes away at limestone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5e963ac32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5e963ac32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</a:t>
            </a:r>
            <a:r>
              <a:rPr lang="en"/>
              <a:t>that</a:t>
            </a:r>
            <a:r>
              <a:rPr lang="en"/>
              <a:t> this isnt including hurricanes only tropical system was listed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5e963ac32_0_2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5e963ac32_0_2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https://www.pbs.org/wgbh/nova/article/florida-red-tide-gulf-coast/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could be if you can predict the flood </a:t>
            </a:r>
            <a:r>
              <a:rPr lang="en"/>
              <a:t>events could you then predict the bloom occurrence or see how closely related the two are, coinciding with the time of year(higher temp = higher chance of a bloom)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5e963ac32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15e963ac32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3ca29e751_0_1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3ca29e751_0_1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3ca29e7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3ca29e7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3ca29e7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3ca29e7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Take a closer look at storm events see if their are any increasing trends, are they causing more damage are </a:t>
            </a:r>
            <a:r>
              <a:rPr lang="en"/>
              <a:t>they occuring</a:t>
            </a:r>
            <a:r>
              <a:rPr lang="en"/>
              <a:t> more often.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have 3 types of files </a:t>
            </a:r>
            <a:r>
              <a:rPr lang="en"/>
              <a:t>available</a:t>
            </a:r>
            <a:r>
              <a:rPr lang="en"/>
              <a:t> on strom events and that includes fatalities location and details of the actual events. They have data that ranges from 1950 to 2021 whether or not the files are usable is a </a:t>
            </a:r>
            <a:r>
              <a:rPr lang="en"/>
              <a:t>different</a:t>
            </a:r>
            <a:r>
              <a:rPr lang="en"/>
              <a:t> question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3ca29e751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3ca29e751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-Non consecutive years which would have been better for the model overall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better predictions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able to see if </a:t>
            </a:r>
            <a:r>
              <a:rPr lang="en"/>
              <a:t>their</a:t>
            </a:r>
            <a:r>
              <a:rPr lang="en"/>
              <a:t> was an </a:t>
            </a:r>
            <a:r>
              <a:rPr lang="en"/>
              <a:t>increase</a:t>
            </a:r>
            <a:r>
              <a:rPr lang="en"/>
              <a:t> in events over time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3ca29e751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3ca29e751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I Originally 15 different storm event types but had to settle for the 6 above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During the cleaning process I needed to rebalance these events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did not want events with counts of less than 1000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that during the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Oversampling process  : the model wouldnt be overfitted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Undersampling : have 400000 points a few could be lost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Issues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Smote balancing them equally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Unlike tomeklinks which kept the rations closer to normal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Thunderstorm Wind           129809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Flash Flood                 107791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Hail                         87578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Flood                        77377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Tornado                      19849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Marine Thunderstorm Wind     13599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Heavy Rain                    9747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Lightning                     4083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Funnel Cloud                  2685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Waterspout                    1767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Debris Flow                   1511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Marine High Wind               353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Marine Hail                    281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Marine Strong Wind             107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Dust Devil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3ca29e7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3ca29e7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absolute error was not great,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scores of each and how accurate they were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Picked logistic regression since i had multiple events to predict for vs the usual binary examples we use in </a:t>
            </a:r>
            <a:r>
              <a:rPr lang="en"/>
              <a:t>class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 boost works faster than random forest ???? look up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more accuracy score types and provide them above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5e963ac32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5e963ac32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3ca29e7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3ca29e7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5e963ac32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5e963ac32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5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6"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4"/>
          <p:cNvSpPr txBox="1"/>
          <p:nvPr>
            <p:ph type="title"/>
          </p:nvPr>
        </p:nvSpPr>
        <p:spPr>
          <a:xfrm>
            <a:off x="3539551" y="307825"/>
            <a:ext cx="5289000" cy="141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1" type="body"/>
          </p:nvPr>
        </p:nvSpPr>
        <p:spPr>
          <a:xfrm>
            <a:off x="3539435" y="1810225"/>
            <a:ext cx="5289000" cy="27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12"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5"/>
          <p:cNvSpPr txBox="1"/>
          <p:nvPr>
            <p:ph type="ctrTitle"/>
          </p:nvPr>
        </p:nvSpPr>
        <p:spPr>
          <a:xfrm>
            <a:off x="339800" y="2125775"/>
            <a:ext cx="8453100" cy="157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6" name="Google Shape;286;p15"/>
          <p:cNvSpPr txBox="1"/>
          <p:nvPr>
            <p:ph idx="1" type="subTitle"/>
          </p:nvPr>
        </p:nvSpPr>
        <p:spPr>
          <a:xfrm>
            <a:off x="339925" y="3856800"/>
            <a:ext cx="84531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7" name="Google Shape;2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14"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6531575" y="0"/>
            <a:ext cx="864300" cy="2460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7395898" y="0"/>
            <a:ext cx="1748100" cy="2460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6"/>
          <p:cNvSpPr/>
          <p:nvPr/>
        </p:nvSpPr>
        <p:spPr>
          <a:xfrm flipH="1">
            <a:off x="6096275" y="0"/>
            <a:ext cx="435300" cy="246000"/>
          </a:xfrm>
          <a:prstGeom prst="rect">
            <a:avLst/>
          </a:prstGeom>
          <a:solidFill>
            <a:srgbClr val="FFFFFF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6"/>
          <p:cNvSpPr txBox="1"/>
          <p:nvPr>
            <p:ph type="title"/>
          </p:nvPr>
        </p:nvSpPr>
        <p:spPr>
          <a:xfrm>
            <a:off x="6281725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6281725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6" name="Google Shape;2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15"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7"/>
          <p:cNvSpPr/>
          <p:nvPr/>
        </p:nvSpPr>
        <p:spPr>
          <a:xfrm rot="5400000">
            <a:off x="-150" y="150"/>
            <a:ext cx="715200" cy="7149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7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3" name="Google Shape;3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16"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8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8"/>
          <p:cNvSpPr/>
          <p:nvPr/>
        </p:nvSpPr>
        <p:spPr>
          <a:xfrm rot="5400000">
            <a:off x="-150" y="150"/>
            <a:ext cx="715200" cy="7149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9" name="Google Shape;309;p18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18"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9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9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9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9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9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19"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0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0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0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E7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0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0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20"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1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21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" name="Google Shape;3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viewsonic.com/library/business/5-problems-working-from-home-and-how-to-solve-them/" TargetMode="External"/><Relationship Id="rId4" Type="http://schemas.openxmlformats.org/officeDocument/2006/relationships/hyperlink" Target="https://activerain.com/blogsview/4337775/florida-sinkhole-map-county-by-count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2"/>
          <p:cNvPicPr preferRelativeResize="0"/>
          <p:nvPr/>
        </p:nvPicPr>
        <p:blipFill rotWithShape="1">
          <a:blip r:embed="rId3">
            <a:alphaModFix amt="65000"/>
          </a:blip>
          <a:srcRect b="2651" l="0" r="0" t="265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2"/>
          <p:cNvSpPr txBox="1"/>
          <p:nvPr>
            <p:ph type="ctrTitle"/>
          </p:nvPr>
        </p:nvSpPr>
        <p:spPr>
          <a:xfrm>
            <a:off x="339800" y="2125775"/>
            <a:ext cx="8453100" cy="15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Storm Events</a:t>
            </a:r>
            <a:endParaRPr/>
          </a:p>
        </p:txBody>
      </p:sp>
      <p:sp>
        <p:nvSpPr>
          <p:cNvPr id="354" name="Google Shape;354;p22"/>
          <p:cNvSpPr txBox="1"/>
          <p:nvPr>
            <p:ph idx="1" type="subTitle"/>
          </p:nvPr>
        </p:nvSpPr>
        <p:spPr>
          <a:xfrm>
            <a:off x="339925" y="3856800"/>
            <a:ext cx="84531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Katherine Tolton Rodriguez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1"/>
          <p:cNvPicPr preferRelativeResize="0"/>
          <p:nvPr/>
        </p:nvPicPr>
        <p:blipFill rotWithShape="1">
          <a:blip r:embed="rId3">
            <a:alphaModFix/>
          </a:blip>
          <a:srcRect b="0" l="8651" r="2427" t="5988"/>
          <a:stretch/>
        </p:blipFill>
        <p:spPr>
          <a:xfrm>
            <a:off x="3214825" y="154000"/>
            <a:ext cx="5698102" cy="4835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1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Flood Cause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6" name="Google Shape;416;p31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7" name="Google Shape;417;p31"/>
          <p:cNvPicPr preferRelativeResize="0"/>
          <p:nvPr/>
        </p:nvPicPr>
        <p:blipFill rotWithShape="1">
          <a:blip r:embed="rId4">
            <a:alphaModFix/>
          </a:blip>
          <a:srcRect b="5970" l="2801" r="2876" t="0"/>
          <a:stretch/>
        </p:blipFill>
        <p:spPr>
          <a:xfrm>
            <a:off x="1583975" y="0"/>
            <a:ext cx="1446425" cy="662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2"/>
          <p:cNvPicPr preferRelativeResize="0"/>
          <p:nvPr/>
        </p:nvPicPr>
        <p:blipFill rotWithShape="1">
          <a:blip r:embed="rId3">
            <a:alphaModFix/>
          </a:blip>
          <a:srcRect b="0" l="16904" r="16904" t="0"/>
          <a:stretch/>
        </p:blipFill>
        <p:spPr>
          <a:xfrm>
            <a:off x="3047650" y="0"/>
            <a:ext cx="60963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2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Flooding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4" name="Google Shape;424;p32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Limestone : porous carbonate rock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Sand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Clay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3"/>
          <p:cNvPicPr preferRelativeResize="0"/>
          <p:nvPr/>
        </p:nvPicPr>
        <p:blipFill rotWithShape="1">
          <a:blip r:embed="rId3">
            <a:alphaModFix/>
          </a:blip>
          <a:srcRect b="19028" l="0" r="0" t="19028"/>
          <a:stretch/>
        </p:blipFill>
        <p:spPr>
          <a:xfrm>
            <a:off x="0" y="0"/>
            <a:ext cx="609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3"/>
          <p:cNvSpPr txBox="1"/>
          <p:nvPr>
            <p:ph type="title"/>
          </p:nvPr>
        </p:nvSpPr>
        <p:spPr>
          <a:xfrm>
            <a:off x="6281725" y="679625"/>
            <a:ext cx="26832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Flood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33"/>
          <p:cNvSpPr txBox="1"/>
          <p:nvPr>
            <p:ph idx="1" type="body"/>
          </p:nvPr>
        </p:nvSpPr>
        <p:spPr>
          <a:xfrm>
            <a:off x="6281725" y="1798300"/>
            <a:ext cx="2683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Implications 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Insurance 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Property damage 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2"/>
                </a:solidFill>
              </a:rPr>
              <a:t>Displacement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 b="0" l="16667" r="16661" t="0"/>
          <a:stretch/>
        </p:blipFill>
        <p:spPr>
          <a:xfrm>
            <a:off x="3047650" y="0"/>
            <a:ext cx="60963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4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Water Ways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p34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Blooms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Tourism loss 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Fisheries</a:t>
            </a:r>
            <a:r>
              <a:rPr lang="en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ideas</a:t>
            </a:r>
            <a:endParaRPr/>
          </a:p>
        </p:txBody>
      </p:sp>
      <p:sp>
        <p:nvSpPr>
          <p:cNvPr id="444" name="Google Shape;444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Focus on one state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 on one type of event 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4-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https://www.viewsonic.com/library/business/5-problems-working-from-home-and-how-to-solve-them/</a:t>
            </a: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https://activerain.com/blogsview/4337775/florida-sinkhole-map-county-by-county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https://www.wfla.com/news/florida/large-sinkhole-opens-up-at-florida-mobile-home-park/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3"/>
          <p:cNvPicPr preferRelativeResize="0"/>
          <p:nvPr/>
        </p:nvPicPr>
        <p:blipFill rotWithShape="1">
          <a:blip r:embed="rId3">
            <a:alphaModFix/>
          </a:blip>
          <a:srcRect b="12321" l="0" r="0" t="12321"/>
          <a:stretch/>
        </p:blipFill>
        <p:spPr>
          <a:xfrm>
            <a:off x="6" y="0"/>
            <a:ext cx="3042665" cy="171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3"/>
          <p:cNvPicPr preferRelativeResize="0"/>
          <p:nvPr/>
        </p:nvPicPr>
        <p:blipFill rotWithShape="1">
          <a:blip r:embed="rId4">
            <a:alphaModFix/>
          </a:blip>
          <a:srcRect b="12321" l="0" r="0" t="12321"/>
          <a:stretch/>
        </p:blipFill>
        <p:spPr>
          <a:xfrm>
            <a:off x="7" y="1713003"/>
            <a:ext cx="3042663" cy="171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3"/>
          <p:cNvPicPr preferRelativeResize="0"/>
          <p:nvPr/>
        </p:nvPicPr>
        <p:blipFill rotWithShape="1">
          <a:blip r:embed="rId5">
            <a:alphaModFix/>
          </a:blip>
          <a:srcRect b="4709" l="0" r="0" t="4718"/>
          <a:stretch/>
        </p:blipFill>
        <p:spPr>
          <a:xfrm>
            <a:off x="7" y="3426006"/>
            <a:ext cx="3042666" cy="171749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3"/>
          <p:cNvSpPr txBox="1"/>
          <p:nvPr>
            <p:ph type="title"/>
          </p:nvPr>
        </p:nvSpPr>
        <p:spPr>
          <a:xfrm>
            <a:off x="3539551" y="307825"/>
            <a:ext cx="5289000" cy="14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How you picked your topic?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3" name="Google Shape;363;p23"/>
          <p:cNvSpPr txBox="1"/>
          <p:nvPr>
            <p:ph idx="1" type="body"/>
          </p:nvPr>
        </p:nvSpPr>
        <p:spPr>
          <a:xfrm>
            <a:off x="3539435" y="1810225"/>
            <a:ext cx="5289000" cy="27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Curious to see if events have increased 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states have the most events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 you decided to pick and how you tackled it </a:t>
            </a:r>
            <a:endParaRPr/>
          </a:p>
        </p:txBody>
      </p:sp>
      <p:sp>
        <p:nvSpPr>
          <p:cNvPr id="369" name="Google Shape;369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Develop a </a:t>
            </a:r>
            <a:r>
              <a:rPr lang="en" sz="2000"/>
              <a:t>classification</a:t>
            </a:r>
            <a:r>
              <a:rPr lang="en" sz="2000"/>
              <a:t> machine learning model to predict event_type using the dataset taken from national centers from environmental information(NOAA).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5"/>
          <p:cNvPicPr preferRelativeResize="0"/>
          <p:nvPr/>
        </p:nvPicPr>
        <p:blipFill rotWithShape="1">
          <a:blip r:embed="rId3">
            <a:alphaModFix/>
          </a:blip>
          <a:srcRect b="7677" l="0" r="0" t="7677"/>
          <a:stretch/>
        </p:blipFill>
        <p:spPr>
          <a:xfrm>
            <a:off x="0" y="0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5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5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the actual data set</a:t>
            </a:r>
            <a:endParaRPr/>
          </a:p>
        </p:txBody>
      </p:sp>
      <p:sp>
        <p:nvSpPr>
          <p:cNvPr id="377" name="Google Shape;377;p25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Files: Location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Time: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2008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2010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2011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2012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2015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2017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2020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2021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Weather events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3" name="Google Shape;383;p26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Flash Flood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Heavy 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Thunderstorm Wind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Tornado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/Scores C</a:t>
            </a:r>
            <a:r>
              <a:rPr lang="en"/>
              <a:t>omparison</a:t>
            </a:r>
            <a:r>
              <a:rPr lang="en"/>
              <a:t> </a:t>
            </a:r>
            <a:endParaRPr/>
          </a:p>
        </p:txBody>
      </p:sp>
      <p:graphicFrame>
        <p:nvGraphicFramePr>
          <p:cNvPr id="389" name="Google Shape;389;p27"/>
          <p:cNvGraphicFramePr/>
          <p:nvPr/>
        </p:nvGraphicFramePr>
        <p:xfrm>
          <a:off x="1968500" y="164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{C1488755-BDB9-45C2-9064-D6497262770B}</a:tableStyleId>
              </a:tblPr>
              <a:tblGrid>
                <a:gridCol w="1301750"/>
                <a:gridCol w="1301750"/>
                <a:gridCol w="1301750"/>
                <a:gridCol w="1301750"/>
              </a:tblGrid>
              <a:tr h="3992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SMOTE 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TomekLinks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65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lang="en"/>
                        <a:t>lf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Clf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 score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Models/</a:t>
            </a:r>
            <a:r>
              <a:rPr lang="en"/>
              <a:t>Scores Comparison </a:t>
            </a:r>
            <a:endParaRPr/>
          </a:p>
        </p:txBody>
      </p:sp>
      <p:graphicFrame>
        <p:nvGraphicFramePr>
          <p:cNvPr id="395" name="Google Shape;395;p28"/>
          <p:cNvGraphicFramePr/>
          <p:nvPr/>
        </p:nvGraphicFramePr>
        <p:xfrm>
          <a:off x="952500" y="159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{C1488755-BDB9-45C2-9064-D6497262770B}</a:tableStyleId>
              </a:tblPr>
              <a:tblGrid>
                <a:gridCol w="3619500"/>
                <a:gridCol w="3619500"/>
              </a:tblGrid>
              <a:tr h="541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Random Forests (RFC.score)</a:t>
                      </a:r>
                      <a:endParaRPr sz="2000"/>
                    </a:p>
                  </a:txBody>
                  <a:tcPr marT="91425" marB="91425" marR="91425" marL="91425"/>
                </a:tc>
                <a:tc hMerge="1"/>
              </a:tr>
              <a:tr h="54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SMOTE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TomekLinks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4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0.72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0.68</a:t>
                      </a:r>
                      <a:endParaRPr sz="2000"/>
                    </a:p>
                  </a:txBody>
                  <a:tcPr marT="91425" marB="91425" marR="91425" marL="91425"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6" name="Google Shape;396;p28"/>
          <p:cNvGraphicFramePr/>
          <p:nvPr/>
        </p:nvGraphicFramePr>
        <p:xfrm>
          <a:off x="952500" y="322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{C1488755-BDB9-45C2-9064-D6497262770B}</a:tableStyleId>
              </a:tblPr>
              <a:tblGrid>
                <a:gridCol w="3619500"/>
                <a:gridCol w="3619500"/>
              </a:tblGrid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XG Boost/Gradient Boosting Classifier</a:t>
                      </a:r>
                      <a:endParaRPr sz="2000"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SMOTE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TomekLinks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0.82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0.82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 txBox="1"/>
          <p:nvPr>
            <p:ph type="title"/>
          </p:nvPr>
        </p:nvSpPr>
        <p:spPr>
          <a:xfrm>
            <a:off x="1303800" y="2072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Big picture </a:t>
            </a:r>
            <a:endParaRPr sz="4200"/>
          </a:p>
        </p:txBody>
      </p:sp>
      <p:sp>
        <p:nvSpPr>
          <p:cNvPr id="402" name="Google Shape;402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0"/>
          <p:cNvPicPr preferRelativeResize="0"/>
          <p:nvPr/>
        </p:nvPicPr>
        <p:blipFill rotWithShape="1">
          <a:blip r:embed="rId3">
            <a:alphaModFix/>
          </a:blip>
          <a:srcRect b="0" l="8338" r="4712" t="0"/>
          <a:stretch/>
        </p:blipFill>
        <p:spPr>
          <a:xfrm>
            <a:off x="3291850" y="0"/>
            <a:ext cx="58521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0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Florida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9" name="Google Shape;409;p30"/>
          <p:cNvSpPr txBox="1"/>
          <p:nvPr>
            <p:ph idx="1" type="body"/>
          </p:nvPr>
        </p:nvSpPr>
        <p:spPr>
          <a:xfrm>
            <a:off x="185350" y="1798300"/>
            <a:ext cx="2683200" cy="31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</a:rPr>
              <a:t>2020 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495 flash flood 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458 flood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</a:rPr>
              <a:t>2021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287 flash flood  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266 flood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</a:rPr>
              <a:t>Flood causes 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Heavy Rain 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Heavy Rain/Tropical storm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Dam/ Levee Break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